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gif" ContentType="video/unknown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20"/>
  </p:notesMasterIdLst>
  <p:handoutMasterIdLst>
    <p:handoutMasterId r:id="rId21"/>
  </p:handoutMasterIdLst>
  <p:sldIdLst>
    <p:sldId id="256" r:id="rId5"/>
    <p:sldId id="257" r:id="rId6"/>
    <p:sldId id="265" r:id="rId7"/>
    <p:sldId id="268" r:id="rId8"/>
    <p:sldId id="263" r:id="rId9"/>
    <p:sldId id="264" r:id="rId10"/>
    <p:sldId id="270" r:id="rId11"/>
    <p:sldId id="258" r:id="rId12"/>
    <p:sldId id="262" r:id="rId13"/>
    <p:sldId id="259" r:id="rId14"/>
    <p:sldId id="260" r:id="rId15"/>
    <p:sldId id="267" r:id="rId16"/>
    <p:sldId id="266" r:id="rId17"/>
    <p:sldId id="261" r:id="rId18"/>
    <p:sldId id="269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859C"/>
    <a:srgbClr val="4BACC6"/>
    <a:srgbClr val="7AFF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89" autoAdjust="0"/>
    <p:restoredTop sz="94660"/>
  </p:normalViewPr>
  <p:slideViewPr>
    <p:cSldViewPr snapToGrid="0" snapToObjects="1">
      <p:cViewPr>
        <p:scale>
          <a:sx n="112" d="100"/>
          <a:sy n="112" d="100"/>
        </p:scale>
        <p:origin x="-456" y="-3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726C7B-401F-074E-BBD7-11B0B12A3CC6}" type="datetimeFigureOut">
              <a:rPr kumimoji="1" lang="ja-JP" altLang="en-US" smtClean="0"/>
              <a:t>2017/02/05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E4EC61-4347-C041-A3FE-3BB63162DA2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08130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9.png>
</file>

<file path=ppt/media/image20.png>
</file>

<file path=ppt/media/image22.png>
</file>

<file path=ppt/media/image23.png>
</file>

<file path=ppt/media/image29.png>
</file>

<file path=ppt/media/image30.png>
</file>

<file path=ppt/media/image31.png>
</file>

<file path=ppt/media/image32.png>
</file>

<file path=ppt/media/image7.png>
</file>

<file path=ppt/media/media1.gif>
</file>

<file path=ppt/media/media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8E0768-820A-AC4A-829E-56F2DBC22442}" type="datetimeFigureOut">
              <a:rPr kumimoji="1" lang="ja-JP" altLang="en-US" smtClean="0"/>
              <a:t>2017/02/05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76112E-DC85-B947-9A43-9B5FD94FF1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11599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/>
          <p:cNvSpPr/>
          <p:nvPr userDrawn="1"/>
        </p:nvSpPr>
        <p:spPr>
          <a:xfrm>
            <a:off x="-6530" y="6576904"/>
            <a:ext cx="9180000" cy="306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-10079" y="-10080"/>
            <a:ext cx="9180000" cy="8892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77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87309"/>
            <a:ext cx="8229600" cy="5244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586984"/>
            <a:ext cx="2133600" cy="2710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+mn-ea"/>
                <a:ea typeface="+mn-ea"/>
              </a:defRPr>
            </a:lvl1pPr>
          </a:lstStyle>
          <a:p>
            <a:r>
              <a:rPr lang="en-US" altLang="ja-JP" dirty="0" smtClean="0"/>
              <a:t>2017/02/16 </a:t>
            </a:r>
            <a:r>
              <a:rPr lang="ja-JP" altLang="en-US" dirty="0" smtClean="0"/>
              <a:t>卒論発表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586984"/>
            <a:ext cx="2895600" cy="2675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586984"/>
            <a:ext cx="2133600" cy="2710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+mn-ea"/>
                <a:ea typeface="+mn-ea"/>
                <a:cs typeface="ヒラギノ角ゴ Pro W3"/>
              </a:defRPr>
            </a:lvl1pPr>
          </a:lstStyle>
          <a:p>
            <a:fld id="{2066355A-084C-D24E-9AD2-7E4FC41EA6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hf hdr="0" ftr="0"/>
  <p:txStyles>
    <p:titleStyle>
      <a:lvl1pPr algn="ctr" defTabSz="457200" rtl="0" eaLnBrk="1" latinLnBrk="0" hangingPunct="1">
        <a:spcBef>
          <a:spcPct val="0"/>
        </a:spcBef>
        <a:buNone/>
        <a:defRPr sz="4800" b="1" i="0" u="none" kern="1200">
          <a:ln>
            <a:noFill/>
          </a:ln>
          <a:solidFill>
            <a:schemeClr val="bg1"/>
          </a:solidFill>
          <a:effectLst/>
          <a:latin typeface="+mj-ea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7" Type="http://schemas.openxmlformats.org/officeDocument/2006/relationships/image" Target="../media/image13.emf"/><Relationship Id="rId8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2.gif"/><Relationship Id="rId4" Type="http://schemas.openxmlformats.org/officeDocument/2006/relationships/video" Target="../media/media2.gif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7" Type="http://schemas.openxmlformats.org/officeDocument/2006/relationships/image" Target="../media/image23.png"/><Relationship Id="rId1" Type="http://schemas.microsoft.com/office/2007/relationships/media" Target="../media/media1.gif"/><Relationship Id="rId2" Type="http://schemas.openxmlformats.org/officeDocument/2006/relationships/video" Target="../media/media1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>
                <a:ln>
                  <a:noFill/>
                </a:ln>
                <a:solidFill>
                  <a:schemeClr val="tx1"/>
                </a:solidFill>
              </a:rPr>
              <a:t>巨大惑星の移動に伴う</a:t>
            </a:r>
            <a:r>
              <a:rPr kumimoji="1" lang="en-US" altLang="ja-JP" dirty="0" smtClean="0">
                <a:ln>
                  <a:noFill/>
                </a:ln>
                <a:solidFill>
                  <a:schemeClr val="tx1"/>
                </a:solidFill>
              </a:rPr>
              <a:t/>
            </a:r>
            <a:br>
              <a:rPr kumimoji="1" lang="en-US" altLang="ja-JP" dirty="0" smtClean="0">
                <a:ln>
                  <a:noFill/>
                </a:ln>
                <a:solidFill>
                  <a:schemeClr val="tx1"/>
                </a:solidFill>
              </a:rPr>
            </a:br>
            <a:r>
              <a:rPr kumimoji="1" lang="ja-JP" altLang="en-US" dirty="0" smtClean="0">
                <a:ln>
                  <a:noFill/>
                </a:ln>
                <a:solidFill>
                  <a:schemeClr val="tx1"/>
                </a:solidFill>
              </a:rPr>
              <a:t>小天体の力学的進化</a:t>
            </a:r>
            <a:endParaRPr kumimoji="1" lang="ja-JP" altLang="en-US" dirty="0">
              <a:ln>
                <a:noFill/>
              </a:ln>
              <a:solidFill>
                <a:schemeClr val="tx1"/>
              </a:solidFill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774787"/>
          </a:xfrm>
        </p:spPr>
        <p:txBody>
          <a:bodyPr>
            <a:normAutofit/>
          </a:bodyPr>
          <a:lstStyle/>
          <a:p>
            <a:r>
              <a:rPr kumimoji="1" lang="ja-JP" altLang="en-US" dirty="0"/>
              <a:t>共鳴現象から太陽</a:t>
            </a:r>
            <a:r>
              <a:rPr kumimoji="1" lang="ja-JP" altLang="en-US" dirty="0" smtClean="0"/>
              <a:t>系の歴史を探る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811372" y="5104402"/>
            <a:ext cx="3647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dirty="0" smtClean="0"/>
              <a:t>名古屋大学理学部物理学科</a:t>
            </a:r>
            <a:r>
              <a:rPr kumimoji="1" lang="ja-JP" altLang="en-US" dirty="0" smtClean="0"/>
              <a:t>４年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理論</a:t>
            </a:r>
            <a:r>
              <a:rPr kumimoji="1" lang="ja-JP" altLang="en-US" dirty="0" smtClean="0"/>
              <a:t>宇宙物理学研究室　磯谷和秀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443147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6" name="図 5" descr="PrecessionRate_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746" y="1609625"/>
            <a:ext cx="6641529" cy="4663201"/>
          </a:xfrm>
          <a:prstGeom prst="rect">
            <a:avLst/>
          </a:prstGeom>
        </p:spPr>
      </p:pic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10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552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6" name="図 5" descr="PrecessionRate_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119" y="1417638"/>
            <a:ext cx="6772963" cy="4755485"/>
          </a:xfrm>
          <a:prstGeom prst="rect">
            <a:avLst/>
          </a:prstGeom>
        </p:spPr>
      </p:pic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11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669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Appendix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065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13</a:t>
            </a:fld>
            <a:endParaRPr lang="en-US"/>
          </a:p>
        </p:txBody>
      </p:sp>
      <p:pic>
        <p:nvPicPr>
          <p:cNvPr id="9" name="図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661" y="1329226"/>
            <a:ext cx="6680200" cy="647700"/>
          </a:xfrm>
          <a:prstGeom prst="rect">
            <a:avLst/>
          </a:prstGeom>
        </p:spPr>
      </p:pic>
      <p:pic>
        <p:nvPicPr>
          <p:cNvPr id="10" name="図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89" y="2436180"/>
            <a:ext cx="8356600" cy="469900"/>
          </a:xfrm>
          <a:prstGeom prst="rect">
            <a:avLst/>
          </a:prstGeom>
        </p:spPr>
      </p:pic>
      <p:pic>
        <p:nvPicPr>
          <p:cNvPr id="11" name="図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938" y="3183709"/>
            <a:ext cx="18669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90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grpSp>
        <p:nvGrpSpPr>
          <p:cNvPr id="11" name="図形グループ 10"/>
          <p:cNvGrpSpPr/>
          <p:nvPr/>
        </p:nvGrpSpPr>
        <p:grpSpPr>
          <a:xfrm>
            <a:off x="574610" y="1594856"/>
            <a:ext cx="7997741" cy="4715374"/>
            <a:chOff x="574610" y="1594856"/>
            <a:chExt cx="7997741" cy="4715374"/>
          </a:xfrm>
        </p:grpSpPr>
        <p:pic>
          <p:nvPicPr>
            <p:cNvPr id="6" name="図 5" descr="ellipse2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7008" y="1594856"/>
              <a:ext cx="4005343" cy="2365332"/>
            </a:xfrm>
            <a:prstGeom prst="rect">
              <a:avLst/>
            </a:prstGeom>
          </p:spPr>
        </p:pic>
        <p:pic>
          <p:nvPicPr>
            <p:cNvPr id="7" name="図 6" descr="ellipse3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4610" y="3952543"/>
              <a:ext cx="3992398" cy="2357687"/>
            </a:xfrm>
            <a:prstGeom prst="rect">
              <a:avLst/>
            </a:prstGeom>
          </p:spPr>
        </p:pic>
        <p:pic>
          <p:nvPicPr>
            <p:cNvPr id="8" name="図 7" descr="ellipse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4610" y="1602501"/>
              <a:ext cx="3992397" cy="2357687"/>
            </a:xfrm>
            <a:prstGeom prst="rect">
              <a:avLst/>
            </a:prstGeom>
          </p:spPr>
        </p:pic>
        <p:pic>
          <p:nvPicPr>
            <p:cNvPr id="10" name="図 9" descr="ellipse4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7009" y="3952543"/>
              <a:ext cx="3992398" cy="2357687"/>
            </a:xfrm>
            <a:prstGeom prst="rect">
              <a:avLst/>
            </a:prstGeom>
          </p:spPr>
        </p:pic>
      </p:grp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14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9658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15</a:t>
            </a:fld>
            <a:endParaRPr lang="en-US"/>
          </a:p>
        </p:txBody>
      </p:sp>
      <p:pic>
        <p:nvPicPr>
          <p:cNvPr id="6" name="図 5" descr="sec2_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390" y="1316128"/>
            <a:ext cx="6360567" cy="297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852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42271"/>
            <a:ext cx="8229600" cy="407114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背景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共鳴現象と軌道進化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数値計算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今後の課題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まとめ</a:t>
            </a:r>
            <a:endParaRPr kumimoji="1" lang="en-US" altLang="ja-JP" dirty="0" smtClean="0">
              <a:latin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</a:t>
            </a:fld>
            <a:endParaRPr 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843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背景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742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軌道を決定する変数：軌道要素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</a:t>
            </a:fld>
            <a:endParaRPr lang="en-US"/>
          </a:p>
        </p:txBody>
      </p:sp>
      <p:grpSp>
        <p:nvGrpSpPr>
          <p:cNvPr id="72" name="図形グループ 71"/>
          <p:cNvGrpSpPr/>
          <p:nvPr/>
        </p:nvGrpSpPr>
        <p:grpSpPr>
          <a:xfrm>
            <a:off x="5665267" y="2947395"/>
            <a:ext cx="3416320" cy="2051177"/>
            <a:chOff x="5668212" y="3018817"/>
            <a:chExt cx="3416320" cy="2051177"/>
          </a:xfrm>
        </p:grpSpPr>
        <p:sp>
          <p:nvSpPr>
            <p:cNvPr id="62" name="テキスト ボックス 61"/>
            <p:cNvSpPr txBox="1"/>
            <p:nvPr/>
          </p:nvSpPr>
          <p:spPr>
            <a:xfrm>
              <a:off x="5668212" y="3018818"/>
              <a:ext cx="29546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軌道面の位置を決定</a:t>
              </a:r>
              <a:endParaRPr kumimoji="1" lang="ja-JP" altLang="en-US" sz="2400" dirty="0"/>
            </a:p>
          </p:txBody>
        </p:sp>
        <p:grpSp>
          <p:nvGrpSpPr>
            <p:cNvPr id="64" name="図形グループ 63"/>
            <p:cNvGrpSpPr/>
            <p:nvPr/>
          </p:nvGrpSpPr>
          <p:grpSpPr>
            <a:xfrm>
              <a:off x="6151637" y="3500335"/>
              <a:ext cx="2229713" cy="461665"/>
              <a:chOff x="4635127" y="5174581"/>
              <a:chExt cx="2229713" cy="461665"/>
            </a:xfrm>
          </p:grpSpPr>
          <p:pic>
            <p:nvPicPr>
              <p:cNvPr id="54" name="図 53" descr="latex-image-1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60040" y="5213239"/>
                <a:ext cx="304800" cy="342900"/>
              </a:xfrm>
              <a:prstGeom prst="rect">
                <a:avLst/>
              </a:prstGeom>
            </p:spPr>
          </p:pic>
          <p:sp>
            <p:nvSpPr>
              <p:cNvPr id="63" name="テキスト ボックス 62"/>
              <p:cNvSpPr txBox="1"/>
              <p:nvPr/>
            </p:nvSpPr>
            <p:spPr>
              <a:xfrm>
                <a:off x="4635127" y="5174581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昇交点経度</a:t>
                </a:r>
                <a:endParaRPr kumimoji="1" lang="ja-JP" altLang="en-US" sz="2400" dirty="0"/>
              </a:p>
            </p:txBody>
          </p:sp>
        </p:grpSp>
        <p:grpSp>
          <p:nvGrpSpPr>
            <p:cNvPr id="66" name="図形グループ 65"/>
            <p:cNvGrpSpPr/>
            <p:nvPr/>
          </p:nvGrpSpPr>
          <p:grpSpPr>
            <a:xfrm>
              <a:off x="6151637" y="4023555"/>
              <a:ext cx="2212873" cy="461665"/>
              <a:chOff x="6706771" y="5174581"/>
              <a:chExt cx="2212873" cy="461665"/>
            </a:xfrm>
          </p:grpSpPr>
          <p:pic>
            <p:nvPicPr>
              <p:cNvPr id="55" name="図 54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40244" y="5310312"/>
                <a:ext cx="279400" cy="215900"/>
              </a:xfrm>
              <a:prstGeom prst="rect">
                <a:avLst/>
              </a:prstGeom>
            </p:spPr>
          </p:pic>
          <p:sp>
            <p:nvSpPr>
              <p:cNvPr id="65" name="テキスト ボックス 64"/>
              <p:cNvSpPr txBox="1"/>
              <p:nvPr/>
            </p:nvSpPr>
            <p:spPr>
              <a:xfrm>
                <a:off x="6706771" y="5174581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近日点引数</a:t>
                </a:r>
                <a:endParaRPr kumimoji="1" lang="ja-JP" altLang="en-US" sz="2400" dirty="0"/>
              </a:p>
            </p:txBody>
          </p:sp>
        </p:grpSp>
        <p:grpSp>
          <p:nvGrpSpPr>
            <p:cNvPr id="68" name="図形グループ 67"/>
            <p:cNvGrpSpPr/>
            <p:nvPr/>
          </p:nvGrpSpPr>
          <p:grpSpPr>
            <a:xfrm>
              <a:off x="6151637" y="4546775"/>
              <a:ext cx="2156458" cy="461665"/>
              <a:chOff x="2840633" y="5738285"/>
              <a:chExt cx="2156458" cy="461665"/>
            </a:xfrm>
          </p:grpSpPr>
          <p:pic>
            <p:nvPicPr>
              <p:cNvPr id="56" name="図 55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81191" y="5823376"/>
                <a:ext cx="215900" cy="317500"/>
              </a:xfrm>
              <a:prstGeom prst="rect">
                <a:avLst/>
              </a:prstGeom>
            </p:spPr>
          </p:pic>
          <p:sp>
            <p:nvSpPr>
              <p:cNvPr id="67" name="テキスト ボックス 66"/>
              <p:cNvSpPr txBox="1"/>
              <p:nvPr/>
            </p:nvSpPr>
            <p:spPr>
              <a:xfrm>
                <a:off x="2840633" y="5738285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軌道傾斜角</a:t>
                </a:r>
                <a:endParaRPr kumimoji="1" lang="ja-JP" altLang="en-US" sz="2400" dirty="0"/>
              </a:p>
            </p:txBody>
          </p:sp>
        </p:grpSp>
        <p:sp>
          <p:nvSpPr>
            <p:cNvPr id="69" name="角丸四角形 68"/>
            <p:cNvSpPr/>
            <p:nvPr/>
          </p:nvSpPr>
          <p:spPr>
            <a:xfrm>
              <a:off x="5668212" y="3018817"/>
              <a:ext cx="3416320" cy="2051177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71" name="図形グループ 70"/>
          <p:cNvGrpSpPr/>
          <p:nvPr/>
        </p:nvGrpSpPr>
        <p:grpSpPr>
          <a:xfrm>
            <a:off x="5675791" y="1050721"/>
            <a:ext cx="2723903" cy="1605309"/>
            <a:chOff x="5665267" y="1232323"/>
            <a:chExt cx="2723903" cy="1605309"/>
          </a:xfrm>
        </p:grpSpPr>
        <p:sp>
          <p:nvSpPr>
            <p:cNvPr id="48" name="テキスト ボックス 47"/>
            <p:cNvSpPr txBox="1"/>
            <p:nvPr/>
          </p:nvSpPr>
          <p:spPr>
            <a:xfrm>
              <a:off x="5668212" y="1232323"/>
              <a:ext cx="23391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楕円の形を決定</a:t>
              </a:r>
              <a:endParaRPr kumimoji="1" lang="ja-JP" altLang="en-US" sz="2400" dirty="0"/>
            </a:p>
          </p:txBody>
        </p:sp>
        <p:grpSp>
          <p:nvGrpSpPr>
            <p:cNvPr id="61" name="図形グループ 60"/>
            <p:cNvGrpSpPr/>
            <p:nvPr/>
          </p:nvGrpSpPr>
          <p:grpSpPr>
            <a:xfrm>
              <a:off x="6151637" y="1756264"/>
              <a:ext cx="2024022" cy="461665"/>
              <a:chOff x="3411257" y="4628240"/>
              <a:chExt cx="2024022" cy="461665"/>
            </a:xfrm>
          </p:grpSpPr>
          <p:pic>
            <p:nvPicPr>
              <p:cNvPr id="52" name="図 51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19379" y="4763508"/>
                <a:ext cx="215900" cy="215900"/>
              </a:xfrm>
              <a:prstGeom prst="rect">
                <a:avLst/>
              </a:prstGeom>
            </p:spPr>
          </p:pic>
          <p:sp>
            <p:nvSpPr>
              <p:cNvPr id="58" name="テキスト ボックス 57"/>
              <p:cNvSpPr txBox="1"/>
              <p:nvPr/>
            </p:nvSpPr>
            <p:spPr>
              <a:xfrm>
                <a:off x="3411257" y="4628240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軌道長半径</a:t>
                </a:r>
                <a:endParaRPr kumimoji="1" lang="ja-JP" altLang="en-US" sz="2400" dirty="0"/>
              </a:p>
            </p:txBody>
          </p:sp>
        </p:grpSp>
        <p:grpSp>
          <p:nvGrpSpPr>
            <p:cNvPr id="60" name="図形グループ 59"/>
            <p:cNvGrpSpPr/>
            <p:nvPr/>
          </p:nvGrpSpPr>
          <p:grpSpPr>
            <a:xfrm>
              <a:off x="6150293" y="2279484"/>
              <a:ext cx="1371968" cy="461665"/>
              <a:chOff x="5835591" y="4628240"/>
              <a:chExt cx="1371968" cy="461665"/>
            </a:xfrm>
          </p:grpSpPr>
          <p:pic>
            <p:nvPicPr>
              <p:cNvPr id="53" name="図 52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017059" y="4750362"/>
                <a:ext cx="190500" cy="215900"/>
              </a:xfrm>
              <a:prstGeom prst="rect">
                <a:avLst/>
              </a:prstGeom>
            </p:spPr>
          </p:pic>
          <p:sp>
            <p:nvSpPr>
              <p:cNvPr id="59" name="テキスト ボックス 58"/>
              <p:cNvSpPr txBox="1"/>
              <p:nvPr/>
            </p:nvSpPr>
            <p:spPr>
              <a:xfrm>
                <a:off x="5835591" y="4628240"/>
                <a:ext cx="110799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離心率</a:t>
                </a:r>
                <a:endParaRPr kumimoji="1" lang="ja-JP" altLang="en-US" sz="2400" dirty="0"/>
              </a:p>
            </p:txBody>
          </p:sp>
        </p:grpSp>
        <p:sp>
          <p:nvSpPr>
            <p:cNvPr id="70" name="角丸四角形 69"/>
            <p:cNvSpPr/>
            <p:nvPr/>
          </p:nvSpPr>
          <p:spPr>
            <a:xfrm>
              <a:off x="5665267" y="1268568"/>
              <a:ext cx="2723903" cy="1569064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76" name="テキスト ボックス 75"/>
          <p:cNvSpPr txBox="1"/>
          <p:nvPr/>
        </p:nvSpPr>
        <p:spPr>
          <a:xfrm>
            <a:off x="381459" y="1051442"/>
            <a:ext cx="2351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楕円軌道の場合</a:t>
            </a:r>
            <a:endParaRPr kumimoji="1" lang="ja-JP" altLang="en-US" sz="2400" dirty="0"/>
          </a:p>
        </p:txBody>
      </p:sp>
      <p:grpSp>
        <p:nvGrpSpPr>
          <p:cNvPr id="91" name="図形グループ 90"/>
          <p:cNvGrpSpPr/>
          <p:nvPr/>
        </p:nvGrpSpPr>
        <p:grpSpPr>
          <a:xfrm>
            <a:off x="5664168" y="5325401"/>
            <a:ext cx="3057248" cy="1074405"/>
            <a:chOff x="5668212" y="4831913"/>
            <a:chExt cx="3057248" cy="1074405"/>
          </a:xfrm>
        </p:grpSpPr>
        <p:sp>
          <p:nvSpPr>
            <p:cNvPr id="73" name="テキスト ボックス 72"/>
            <p:cNvSpPr txBox="1"/>
            <p:nvPr/>
          </p:nvSpPr>
          <p:spPr>
            <a:xfrm>
              <a:off x="5668212" y="4859878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天体の位置を決定</a:t>
              </a:r>
              <a:endParaRPr kumimoji="1" lang="ja-JP" altLang="en-US" sz="2400" dirty="0"/>
            </a:p>
          </p:txBody>
        </p:sp>
        <p:grpSp>
          <p:nvGrpSpPr>
            <p:cNvPr id="80" name="図形グループ 79"/>
            <p:cNvGrpSpPr/>
            <p:nvPr/>
          </p:nvGrpSpPr>
          <p:grpSpPr>
            <a:xfrm>
              <a:off x="6092833" y="5383098"/>
              <a:ext cx="2394947" cy="461665"/>
              <a:chOff x="6092833" y="5383098"/>
              <a:chExt cx="2394947" cy="461665"/>
            </a:xfrm>
          </p:grpSpPr>
          <p:pic>
            <p:nvPicPr>
              <p:cNvPr id="57" name="図 56" descr="latex-image-1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46480" y="5500469"/>
                <a:ext cx="241300" cy="215900"/>
              </a:xfrm>
              <a:prstGeom prst="rect">
                <a:avLst/>
              </a:prstGeom>
            </p:spPr>
          </p:pic>
          <p:sp>
            <p:nvSpPr>
              <p:cNvPr id="75" name="テキスト ボックス 74"/>
              <p:cNvSpPr txBox="1"/>
              <p:nvPr/>
            </p:nvSpPr>
            <p:spPr>
              <a:xfrm>
                <a:off x="6092833" y="538309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離心近点離角</a:t>
                </a:r>
                <a:endParaRPr kumimoji="1" lang="ja-JP" altLang="en-US" sz="2400" dirty="0"/>
              </a:p>
            </p:txBody>
          </p:sp>
        </p:grpSp>
        <p:sp>
          <p:nvSpPr>
            <p:cNvPr id="85" name="角丸四角形 84"/>
            <p:cNvSpPr/>
            <p:nvPr/>
          </p:nvSpPr>
          <p:spPr>
            <a:xfrm>
              <a:off x="5682868" y="4831913"/>
              <a:ext cx="3042592" cy="1074405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95" name="図形グループ 94"/>
          <p:cNvGrpSpPr/>
          <p:nvPr/>
        </p:nvGrpSpPr>
        <p:grpSpPr>
          <a:xfrm>
            <a:off x="1139581" y="5018137"/>
            <a:ext cx="2954655" cy="1418113"/>
            <a:chOff x="629226" y="5072407"/>
            <a:chExt cx="2954655" cy="1418113"/>
          </a:xfrm>
        </p:grpSpPr>
        <p:sp>
          <p:nvSpPr>
            <p:cNvPr id="92" name="テキスト ボックス 91"/>
            <p:cNvSpPr txBox="1"/>
            <p:nvPr/>
          </p:nvSpPr>
          <p:spPr>
            <a:xfrm>
              <a:off x="629226" y="5072407"/>
              <a:ext cx="29546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位置と速度の６変数</a:t>
              </a:r>
              <a:endParaRPr kumimoji="1" lang="ja-JP" altLang="en-US" sz="2400" dirty="0"/>
            </a:p>
          </p:txBody>
        </p:sp>
        <p:sp>
          <p:nvSpPr>
            <p:cNvPr id="93" name="テキスト ボックス 92"/>
            <p:cNvSpPr txBox="1"/>
            <p:nvPr/>
          </p:nvSpPr>
          <p:spPr>
            <a:xfrm>
              <a:off x="1083906" y="6028855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軌道要素６つ</a:t>
              </a:r>
              <a:endParaRPr kumimoji="1" lang="ja-JP" altLang="en-US" sz="2400" dirty="0"/>
            </a:p>
          </p:txBody>
        </p:sp>
        <p:sp>
          <p:nvSpPr>
            <p:cNvPr id="94" name="上下矢印 93"/>
            <p:cNvSpPr/>
            <p:nvPr/>
          </p:nvSpPr>
          <p:spPr>
            <a:xfrm>
              <a:off x="1932424" y="5576959"/>
              <a:ext cx="303945" cy="441380"/>
            </a:xfrm>
            <a:prstGeom prst="upDownArrow">
              <a:avLst>
                <a:gd name="adj1" fmla="val 26568"/>
                <a:gd name="adj2" fmla="val 41631"/>
              </a:avLst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108" name="図形グループ 107"/>
          <p:cNvGrpSpPr/>
          <p:nvPr/>
        </p:nvGrpSpPr>
        <p:grpSpPr>
          <a:xfrm>
            <a:off x="136432" y="1609936"/>
            <a:ext cx="5462943" cy="3278218"/>
            <a:chOff x="136432" y="1609936"/>
            <a:chExt cx="5462943" cy="3278218"/>
          </a:xfrm>
        </p:grpSpPr>
        <p:grpSp>
          <p:nvGrpSpPr>
            <p:cNvPr id="74" name="図形グループ 73"/>
            <p:cNvGrpSpPr/>
            <p:nvPr/>
          </p:nvGrpSpPr>
          <p:grpSpPr>
            <a:xfrm>
              <a:off x="136432" y="1609936"/>
              <a:ext cx="5462943" cy="3278218"/>
              <a:chOff x="182493" y="1500568"/>
              <a:chExt cx="5462943" cy="3278218"/>
            </a:xfrm>
          </p:grpSpPr>
          <p:grpSp>
            <p:nvGrpSpPr>
              <p:cNvPr id="47" name="図形グループ 46"/>
              <p:cNvGrpSpPr>
                <a:grpSpLocks noChangeAspect="1"/>
              </p:cNvGrpSpPr>
              <p:nvPr/>
            </p:nvGrpSpPr>
            <p:grpSpPr>
              <a:xfrm>
                <a:off x="182493" y="1500568"/>
                <a:ext cx="5462943" cy="3278218"/>
                <a:chOff x="1064590" y="1249247"/>
                <a:chExt cx="4437497" cy="2847070"/>
              </a:xfrm>
            </p:grpSpPr>
            <p:grpSp>
              <p:nvGrpSpPr>
                <p:cNvPr id="44" name="図形グループ 43"/>
                <p:cNvGrpSpPr/>
                <p:nvPr/>
              </p:nvGrpSpPr>
              <p:grpSpPr>
                <a:xfrm>
                  <a:off x="1064590" y="1249247"/>
                  <a:ext cx="4437497" cy="2847070"/>
                  <a:chOff x="4754992" y="1935932"/>
                  <a:chExt cx="4159982" cy="2456653"/>
                </a:xfrm>
              </p:grpSpPr>
              <p:grpSp>
                <p:nvGrpSpPr>
                  <p:cNvPr id="25" name="図形グループ 24"/>
                  <p:cNvGrpSpPr/>
                  <p:nvPr/>
                </p:nvGrpSpPr>
                <p:grpSpPr>
                  <a:xfrm>
                    <a:off x="4754992" y="1935932"/>
                    <a:ext cx="4159982" cy="2456653"/>
                    <a:chOff x="4754992" y="1935932"/>
                    <a:chExt cx="4159982" cy="2456653"/>
                  </a:xfrm>
                </p:grpSpPr>
                <p:pic>
                  <p:nvPicPr>
                    <p:cNvPr id="20" name="図 19" descr="ellipse4.pdf"/>
                    <p:cNvPicPr>
                      <a:picLocks noChangeAspect="1"/>
                    </p:cNvPicPr>
                    <p:nvPr/>
                  </p:nvPicPr>
                  <p:blipFill>
                    <a:blip r:embed="rId8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4754992" y="1935932"/>
                      <a:ext cx="4159982" cy="2456653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22" name="円弧 21"/>
                    <p:cNvSpPr/>
                    <p:nvPr/>
                  </p:nvSpPr>
                  <p:spPr>
                    <a:xfrm rot="7510646">
                      <a:off x="6608258" y="2909224"/>
                      <a:ext cx="450467" cy="433723"/>
                    </a:xfrm>
                    <a:prstGeom prst="arc">
                      <a:avLst>
                        <a:gd name="adj1" fmla="val 16200000"/>
                        <a:gd name="adj2" fmla="val 15641"/>
                      </a:avLst>
                    </a:prstGeom>
                    <a:noFill/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/>
                    </a:p>
                  </p:txBody>
                </p:sp>
                <p:sp>
                  <p:nvSpPr>
                    <p:cNvPr id="23" name="円弧 22"/>
                    <p:cNvSpPr/>
                    <p:nvPr/>
                  </p:nvSpPr>
                  <p:spPr>
                    <a:xfrm rot="2032249">
                      <a:off x="7688109" y="3428232"/>
                      <a:ext cx="450467" cy="433723"/>
                    </a:xfrm>
                    <a:prstGeom prst="arc">
                      <a:avLst>
                        <a:gd name="adj1" fmla="val 16200000"/>
                        <a:gd name="adj2" fmla="val 18607047"/>
                      </a:avLst>
                    </a:prstGeom>
                    <a:noFill/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/>
                    </a:p>
                  </p:txBody>
                </p:sp>
                <p:sp>
                  <p:nvSpPr>
                    <p:cNvPr id="24" name="円弧 23"/>
                    <p:cNvSpPr/>
                    <p:nvPr/>
                  </p:nvSpPr>
                  <p:spPr>
                    <a:xfrm rot="4076541">
                      <a:off x="6709178" y="2990059"/>
                      <a:ext cx="390388" cy="332062"/>
                    </a:xfrm>
                    <a:prstGeom prst="arc">
                      <a:avLst>
                        <a:gd name="adj1" fmla="val 17219248"/>
                        <a:gd name="adj2" fmla="val 19843702"/>
                      </a:avLst>
                    </a:prstGeom>
                    <a:noFill/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/>
                    </a:p>
                  </p:txBody>
                </p:sp>
              </p:grpSp>
              <p:sp>
                <p:nvSpPr>
                  <p:cNvPr id="34" name="テキスト ボックス 33"/>
                  <p:cNvSpPr txBox="1"/>
                  <p:nvPr/>
                </p:nvSpPr>
                <p:spPr>
                  <a:xfrm>
                    <a:off x="5749965" y="2116337"/>
                    <a:ext cx="761290" cy="27677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ja-JP" altLang="en-US" dirty="0" smtClean="0"/>
                      <a:t>軌道面</a:t>
                    </a:r>
                    <a:endParaRPr kumimoji="1" lang="ja-JP" altLang="en-US" dirty="0"/>
                  </a:p>
                </p:txBody>
              </p:sp>
              <p:sp>
                <p:nvSpPr>
                  <p:cNvPr id="36" name="テキスト ボックス 35"/>
                  <p:cNvSpPr txBox="1"/>
                  <p:nvPr/>
                </p:nvSpPr>
                <p:spPr>
                  <a:xfrm>
                    <a:off x="5477922" y="3328019"/>
                    <a:ext cx="709862" cy="27660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ja-JP" altLang="en-US" dirty="0" smtClean="0"/>
                      <a:t>基準面</a:t>
                    </a:r>
                    <a:endParaRPr kumimoji="1" lang="ja-JP" altLang="en-US" dirty="0"/>
                  </a:p>
                </p:txBody>
              </p:sp>
              <p:sp>
                <p:nvSpPr>
                  <p:cNvPr id="38" name="テキスト ボックス 37"/>
                  <p:cNvSpPr txBox="1"/>
                  <p:nvPr/>
                </p:nvSpPr>
                <p:spPr>
                  <a:xfrm>
                    <a:off x="5865116" y="3816265"/>
                    <a:ext cx="733172" cy="27677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ja-JP" altLang="en-US" dirty="0" smtClean="0">
                        <a:solidFill>
                          <a:srgbClr val="000000"/>
                        </a:solidFill>
                      </a:rPr>
                      <a:t>基準線</a:t>
                    </a:r>
                    <a:endParaRPr kumimoji="1" lang="ja-JP" altLang="en-US" dirty="0">
                      <a:solidFill>
                        <a:srgbClr val="000000"/>
                      </a:solidFill>
                    </a:endParaRPr>
                  </a:p>
                </p:txBody>
              </p:sp>
            </p:grpSp>
            <p:sp>
              <p:nvSpPr>
                <p:cNvPr id="45" name="テキスト ボックス 44"/>
                <p:cNvSpPr txBox="1"/>
                <p:nvPr/>
              </p:nvSpPr>
              <p:spPr>
                <a:xfrm>
                  <a:off x="4468849" y="3737807"/>
                  <a:ext cx="750516" cy="3292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dirty="0" smtClean="0"/>
                    <a:t>昇交点</a:t>
                  </a:r>
                  <a:endParaRPr kumimoji="1" lang="ja-JP" altLang="en-US" dirty="0"/>
                </a:p>
              </p:txBody>
            </p:sp>
            <p:sp>
              <p:nvSpPr>
                <p:cNvPr id="46" name="テキスト ボックス 45"/>
                <p:cNvSpPr txBox="1"/>
                <p:nvPr/>
              </p:nvSpPr>
              <p:spPr>
                <a:xfrm>
                  <a:off x="4617512" y="1618701"/>
                  <a:ext cx="766811" cy="32075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dirty="0" smtClean="0">
                      <a:ln w="3175">
                        <a:noFill/>
                      </a:ln>
                      <a:solidFill>
                        <a:srgbClr val="000000"/>
                      </a:solidFill>
                    </a:rPr>
                    <a:t>近日点</a:t>
                  </a:r>
                  <a:endParaRPr kumimoji="1" lang="ja-JP" altLang="en-US" dirty="0">
                    <a:ln w="3175">
                      <a:noFill/>
                    </a:ln>
                    <a:solidFill>
                      <a:srgbClr val="000000"/>
                    </a:solidFill>
                  </a:endParaRPr>
                </a:p>
              </p:txBody>
            </p:sp>
          </p:grpSp>
          <p:pic>
            <p:nvPicPr>
              <p:cNvPr id="49" name="図 48" descr="latex-image-1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61918" y="3394104"/>
                <a:ext cx="304800" cy="342900"/>
              </a:xfrm>
              <a:prstGeom prst="rect">
                <a:avLst/>
              </a:prstGeom>
            </p:spPr>
          </p:pic>
          <p:pic>
            <p:nvPicPr>
              <p:cNvPr id="50" name="図 49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6740" y="3105695"/>
                <a:ext cx="279400" cy="215900"/>
              </a:xfrm>
              <a:prstGeom prst="rect">
                <a:avLst/>
              </a:prstGeom>
            </p:spPr>
          </p:pic>
          <p:pic>
            <p:nvPicPr>
              <p:cNvPr id="51" name="図 50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19506" y="3230205"/>
                <a:ext cx="215900" cy="317500"/>
              </a:xfrm>
              <a:prstGeom prst="rect">
                <a:avLst/>
              </a:prstGeom>
            </p:spPr>
          </p:pic>
        </p:grpSp>
        <p:cxnSp>
          <p:nvCxnSpPr>
            <p:cNvPr id="98" name="直線矢印コネクタ 97"/>
            <p:cNvCxnSpPr/>
            <p:nvPr/>
          </p:nvCxnSpPr>
          <p:spPr>
            <a:xfrm flipH="1">
              <a:off x="4568153" y="2393568"/>
              <a:ext cx="325278" cy="73857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線矢印コネクタ 105"/>
            <p:cNvCxnSpPr/>
            <p:nvPr/>
          </p:nvCxnSpPr>
          <p:spPr>
            <a:xfrm flipH="1" flipV="1">
              <a:off x="4327370" y="3965363"/>
              <a:ext cx="325278" cy="50999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60034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多体問題の力学の扱い方：摂動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</a:t>
            </a:fld>
            <a:endParaRPr lang="en-US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1264111" y="1653808"/>
            <a:ext cx="6761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+mn-ea"/>
              </a:rPr>
              <a:t>Q. </a:t>
            </a:r>
            <a:r>
              <a:rPr kumimoji="1" lang="ja-JP" altLang="en-US" sz="2400" dirty="0" smtClean="0"/>
              <a:t>３体</a:t>
            </a:r>
            <a:r>
              <a:rPr kumimoji="1" lang="ja-JP" altLang="en-US" sz="2400" dirty="0" smtClean="0"/>
              <a:t>以上の多体</a:t>
            </a:r>
            <a:r>
              <a:rPr kumimoji="1" lang="ja-JP" altLang="en-US" sz="2400" dirty="0" smtClean="0"/>
              <a:t>問題は</a:t>
            </a:r>
            <a:r>
              <a:rPr kumimoji="1" lang="ja-JP" altLang="en-US" sz="2400" dirty="0" smtClean="0"/>
              <a:t>「</a:t>
            </a:r>
            <a:r>
              <a:rPr kumimoji="1" lang="ja-JP" altLang="en-US" sz="2400" dirty="0" smtClean="0"/>
              <a:t>積分不可能</a:t>
            </a:r>
            <a:r>
              <a:rPr kumimoji="1" lang="ja-JP" altLang="en-US" sz="2400" dirty="0" smtClean="0"/>
              <a:t>」</a:t>
            </a:r>
            <a:r>
              <a:rPr kumimoji="1" lang="ja-JP" altLang="en-US" sz="2400" dirty="0" smtClean="0"/>
              <a:t>では？</a:t>
            </a:r>
            <a:endParaRPr kumimoji="1" lang="ja-JP" altLang="en-US" sz="2400" dirty="0"/>
          </a:p>
        </p:txBody>
      </p:sp>
      <p:grpSp>
        <p:nvGrpSpPr>
          <p:cNvPr id="47" name="図形グループ 46"/>
          <p:cNvGrpSpPr/>
          <p:nvPr/>
        </p:nvGrpSpPr>
        <p:grpSpPr>
          <a:xfrm>
            <a:off x="893727" y="3528108"/>
            <a:ext cx="7418642" cy="914400"/>
            <a:chOff x="892949" y="3599137"/>
            <a:chExt cx="7418642" cy="914400"/>
          </a:xfrm>
        </p:grpSpPr>
        <p:sp>
          <p:nvSpPr>
            <p:cNvPr id="46" name="角丸四角形 45"/>
            <p:cNvSpPr/>
            <p:nvPr/>
          </p:nvSpPr>
          <p:spPr>
            <a:xfrm>
              <a:off x="892949" y="3599137"/>
              <a:ext cx="7418642" cy="914400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24" name="図形グループ 23"/>
            <p:cNvGrpSpPr/>
            <p:nvPr/>
          </p:nvGrpSpPr>
          <p:grpSpPr>
            <a:xfrm>
              <a:off x="1014052" y="3783377"/>
              <a:ext cx="7024479" cy="523220"/>
              <a:chOff x="330084" y="2637997"/>
              <a:chExt cx="7024479" cy="523220"/>
            </a:xfrm>
          </p:grpSpPr>
          <p:grpSp>
            <p:nvGrpSpPr>
              <p:cNvPr id="20" name="図形グループ 19"/>
              <p:cNvGrpSpPr/>
              <p:nvPr/>
            </p:nvGrpSpPr>
            <p:grpSpPr>
              <a:xfrm>
                <a:off x="2358983" y="2637997"/>
                <a:ext cx="4995580" cy="523220"/>
                <a:chOff x="-183168" y="1452408"/>
                <a:chExt cx="4995580" cy="523220"/>
              </a:xfrm>
            </p:grpSpPr>
            <p:grpSp>
              <p:nvGrpSpPr>
                <p:cNvPr id="14" name="図形グループ 13"/>
                <p:cNvGrpSpPr/>
                <p:nvPr/>
              </p:nvGrpSpPr>
              <p:grpSpPr>
                <a:xfrm>
                  <a:off x="293296" y="1452408"/>
                  <a:ext cx="4519116" cy="523220"/>
                  <a:chOff x="504950" y="1421242"/>
                  <a:chExt cx="4519116" cy="523220"/>
                </a:xfrm>
              </p:grpSpPr>
              <p:sp>
                <p:nvSpPr>
                  <p:cNvPr id="10" name="テキスト ボックス 9"/>
                  <p:cNvSpPr txBox="1"/>
                  <p:nvPr/>
                </p:nvSpPr>
                <p:spPr>
                  <a:xfrm>
                    <a:off x="504950" y="1421242"/>
                    <a:ext cx="3057247" cy="523220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r>
                      <a:rPr kumimoji="1" lang="ja-JP" altLang="en-US" sz="2800" dirty="0" smtClean="0"/>
                      <a:t>２体問題の厳密解</a:t>
                    </a:r>
                    <a:endParaRPr kumimoji="1" lang="ja-JP" altLang="en-US" sz="2800" dirty="0"/>
                  </a:p>
                </p:txBody>
              </p:sp>
              <p:sp>
                <p:nvSpPr>
                  <p:cNvPr id="11" name="テキスト ボックス 10"/>
                  <p:cNvSpPr txBox="1"/>
                  <p:nvPr/>
                </p:nvSpPr>
                <p:spPr>
                  <a:xfrm>
                    <a:off x="4121255" y="1421242"/>
                    <a:ext cx="902811" cy="523220"/>
                  </a:xfrm>
                  <a:prstGeom prst="rect">
                    <a:avLst/>
                  </a:prstGeom>
                  <a:ln w="31750" cap="rnd">
                    <a:solidFill>
                      <a:srgbClr val="FF0000"/>
                    </a:solidFill>
                    <a:round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r>
                      <a:rPr kumimoji="1" lang="ja-JP" altLang="en-US" sz="2800" dirty="0" smtClean="0"/>
                      <a:t>摂動</a:t>
                    </a:r>
                    <a:endParaRPr kumimoji="1" lang="ja-JP" altLang="en-US" sz="2800" dirty="0"/>
                  </a:p>
                </p:txBody>
              </p:sp>
              <p:sp>
                <p:nvSpPr>
                  <p:cNvPr id="13" name="加算記号 12"/>
                  <p:cNvSpPr/>
                  <p:nvPr/>
                </p:nvSpPr>
                <p:spPr>
                  <a:xfrm>
                    <a:off x="3539055" y="1460634"/>
                    <a:ext cx="437670" cy="443508"/>
                  </a:xfrm>
                  <a:prstGeom prst="mathPlus">
                    <a:avLst>
                      <a:gd name="adj1" fmla="val 7591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/>
                  </a:p>
                </p:txBody>
              </p:sp>
            </p:grpSp>
            <p:sp>
              <p:nvSpPr>
                <p:cNvPr id="17" name="等号 16"/>
                <p:cNvSpPr/>
                <p:nvPr/>
              </p:nvSpPr>
              <p:spPr>
                <a:xfrm>
                  <a:off x="-183168" y="1491800"/>
                  <a:ext cx="442800" cy="453600"/>
                </a:xfrm>
                <a:prstGeom prst="mathEqual">
                  <a:avLst>
                    <a:gd name="adj1" fmla="val 6667"/>
                    <a:gd name="adj2" fmla="val 22221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3" name="テキスト ボックス 22"/>
              <p:cNvSpPr txBox="1"/>
              <p:nvPr/>
            </p:nvSpPr>
            <p:spPr>
              <a:xfrm>
                <a:off x="330084" y="2637997"/>
                <a:ext cx="1980029" cy="5232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kumimoji="1" lang="ja-JP" altLang="en-US" sz="2800" dirty="0" smtClean="0"/>
                  <a:t>天体の運動</a:t>
                </a:r>
                <a:endParaRPr kumimoji="1" lang="ja-JP" altLang="en-US" sz="2800" dirty="0"/>
              </a:p>
            </p:txBody>
          </p:sp>
        </p:grpSp>
      </p:grpSp>
      <p:grpSp>
        <p:nvGrpSpPr>
          <p:cNvPr id="35" name="図形グループ 34"/>
          <p:cNvGrpSpPr/>
          <p:nvPr/>
        </p:nvGrpSpPr>
        <p:grpSpPr>
          <a:xfrm>
            <a:off x="1140693" y="5180755"/>
            <a:ext cx="3554819" cy="1148485"/>
            <a:chOff x="1008612" y="4699590"/>
            <a:chExt cx="3554819" cy="1148485"/>
          </a:xfrm>
        </p:grpSpPr>
        <p:pic>
          <p:nvPicPr>
            <p:cNvPr id="27" name="図 26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1985" y="4699590"/>
              <a:ext cx="2124562" cy="686820"/>
            </a:xfrm>
            <a:prstGeom prst="rect">
              <a:avLst/>
            </a:prstGeom>
          </p:spPr>
        </p:pic>
        <p:sp>
          <p:nvSpPr>
            <p:cNvPr id="29" name="テキスト ボックス 28"/>
            <p:cNvSpPr txBox="1"/>
            <p:nvPr/>
          </p:nvSpPr>
          <p:spPr>
            <a:xfrm>
              <a:off x="1008612" y="5386410"/>
              <a:ext cx="35548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２体問題のポテンシャル</a:t>
              </a:r>
              <a:endParaRPr kumimoji="1" lang="ja-JP" altLang="en-US" sz="2400" dirty="0"/>
            </a:p>
          </p:txBody>
        </p:sp>
      </p:grpSp>
      <p:grpSp>
        <p:nvGrpSpPr>
          <p:cNvPr id="36" name="図形グループ 35"/>
          <p:cNvGrpSpPr/>
          <p:nvPr/>
        </p:nvGrpSpPr>
        <p:grpSpPr>
          <a:xfrm>
            <a:off x="824211" y="2906392"/>
            <a:ext cx="7012406" cy="461665"/>
            <a:chOff x="1302260" y="2793226"/>
            <a:chExt cx="7012406" cy="461665"/>
          </a:xfrm>
        </p:grpSpPr>
        <p:sp>
          <p:nvSpPr>
            <p:cNvPr id="22" name="テキスト ボックス 21"/>
            <p:cNvSpPr txBox="1"/>
            <p:nvPr/>
          </p:nvSpPr>
          <p:spPr>
            <a:xfrm>
              <a:off x="1302260" y="2793226"/>
              <a:ext cx="48141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中心星からの重力が支配的な場合</a:t>
              </a:r>
              <a:endParaRPr kumimoji="1" lang="ja-JP" altLang="en-US" sz="2400" dirty="0"/>
            </a:p>
          </p:txBody>
        </p:sp>
        <p:pic>
          <p:nvPicPr>
            <p:cNvPr id="33" name="図 32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04068" y="2814331"/>
              <a:ext cx="2210598" cy="428231"/>
            </a:xfrm>
            <a:prstGeom prst="rect">
              <a:avLst/>
            </a:prstGeom>
          </p:spPr>
        </p:pic>
      </p:grpSp>
      <p:grpSp>
        <p:nvGrpSpPr>
          <p:cNvPr id="41" name="図形グループ 40"/>
          <p:cNvGrpSpPr/>
          <p:nvPr/>
        </p:nvGrpSpPr>
        <p:grpSpPr>
          <a:xfrm>
            <a:off x="4995810" y="5327383"/>
            <a:ext cx="3247043" cy="1008020"/>
            <a:chOff x="5246153" y="5205802"/>
            <a:chExt cx="3247043" cy="1008020"/>
          </a:xfrm>
        </p:grpSpPr>
        <p:grpSp>
          <p:nvGrpSpPr>
            <p:cNvPr id="39" name="図形グループ 38"/>
            <p:cNvGrpSpPr/>
            <p:nvPr/>
          </p:nvGrpSpPr>
          <p:grpSpPr>
            <a:xfrm>
              <a:off x="5246153" y="5240313"/>
              <a:ext cx="3247043" cy="973509"/>
              <a:chOff x="5246153" y="5240313"/>
              <a:chExt cx="3247043" cy="973509"/>
            </a:xfrm>
          </p:grpSpPr>
          <p:sp>
            <p:nvSpPr>
              <p:cNvPr id="18" name="テキスト ボックス 17"/>
              <p:cNvSpPr txBox="1"/>
              <p:nvPr/>
            </p:nvSpPr>
            <p:spPr>
              <a:xfrm>
                <a:off x="5246153" y="5752157"/>
                <a:ext cx="324704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（摂動ポテンシャル）</a:t>
                </a:r>
                <a:endParaRPr kumimoji="1" lang="en-US" altLang="ja-JP" sz="2400" dirty="0" smtClean="0"/>
              </a:p>
            </p:txBody>
          </p:sp>
          <p:pic>
            <p:nvPicPr>
              <p:cNvPr id="37" name="図 36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8692" y="5240313"/>
                <a:ext cx="352550" cy="317295"/>
              </a:xfrm>
              <a:prstGeom prst="rect">
                <a:avLst/>
              </a:prstGeom>
            </p:spPr>
          </p:pic>
        </p:grpSp>
        <p:sp>
          <p:nvSpPr>
            <p:cNvPr id="40" name="テキスト ボックス 39"/>
            <p:cNvSpPr txBox="1"/>
            <p:nvPr/>
          </p:nvSpPr>
          <p:spPr>
            <a:xfrm>
              <a:off x="6608650" y="5205802"/>
              <a:ext cx="1415772" cy="461665"/>
            </a:xfrm>
            <a:prstGeom prst="rect">
              <a:avLst/>
            </a:prstGeom>
            <a:noFill/>
            <a:ln w="28575" cap="rnd"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/>
                <a:t>摂動</a:t>
              </a:r>
              <a:r>
                <a:rPr kumimoji="1" lang="ja-JP" altLang="en-US" sz="2400" dirty="0" smtClean="0"/>
                <a:t>関数</a:t>
              </a:r>
              <a:endParaRPr kumimoji="1" lang="en-US" altLang="ja-JP" sz="2400" dirty="0"/>
            </a:p>
          </p:txBody>
        </p:sp>
      </p:grpSp>
      <p:sp>
        <p:nvSpPr>
          <p:cNvPr id="3" name="テキスト ボックス 2"/>
          <p:cNvSpPr txBox="1"/>
          <p:nvPr/>
        </p:nvSpPr>
        <p:spPr>
          <a:xfrm>
            <a:off x="1272566" y="2201431"/>
            <a:ext cx="74142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+mn-ea"/>
              </a:rPr>
              <a:t>A. </a:t>
            </a:r>
            <a:r>
              <a:rPr kumimoji="1" lang="ja-JP" altLang="en-US" sz="2400" dirty="0" smtClean="0">
                <a:latin typeface="+mn-ea"/>
              </a:rPr>
              <a:t>解析的には無理．</a:t>
            </a:r>
            <a:r>
              <a:rPr kumimoji="1" lang="ja-JP" altLang="en-US" sz="2400" dirty="0" smtClean="0"/>
              <a:t>制限をつければ</a:t>
            </a:r>
            <a:r>
              <a:rPr kumimoji="1" lang="ja-JP" altLang="en-US" sz="2400" b="1" dirty="0" smtClean="0">
                <a:solidFill>
                  <a:srgbClr val="31859C"/>
                </a:solidFill>
              </a:rPr>
              <a:t>近似解</a:t>
            </a:r>
            <a:r>
              <a:rPr kumimoji="1" lang="ja-JP" altLang="en-US" sz="2400" dirty="0" smtClean="0"/>
              <a:t>は可能</a:t>
            </a:r>
            <a:r>
              <a:rPr kumimoji="1" lang="ja-JP" altLang="en-US" sz="2800" dirty="0" smtClean="0"/>
              <a:t>！</a:t>
            </a:r>
            <a:endParaRPr kumimoji="1" lang="ja-JP" altLang="en-US" sz="2800" dirty="0"/>
          </a:p>
        </p:txBody>
      </p:sp>
      <p:grpSp>
        <p:nvGrpSpPr>
          <p:cNvPr id="32" name="図形グループ 31"/>
          <p:cNvGrpSpPr/>
          <p:nvPr/>
        </p:nvGrpSpPr>
        <p:grpSpPr>
          <a:xfrm>
            <a:off x="1272566" y="4574865"/>
            <a:ext cx="5123956" cy="516651"/>
            <a:chOff x="1662724" y="4012211"/>
            <a:chExt cx="5123956" cy="516651"/>
          </a:xfrm>
        </p:grpSpPr>
        <p:grpSp>
          <p:nvGrpSpPr>
            <p:cNvPr id="34" name="図形グループ 33"/>
            <p:cNvGrpSpPr/>
            <p:nvPr/>
          </p:nvGrpSpPr>
          <p:grpSpPr>
            <a:xfrm>
              <a:off x="2049216" y="4012211"/>
              <a:ext cx="4737464" cy="516651"/>
              <a:chOff x="1845391" y="3525426"/>
              <a:chExt cx="4737464" cy="516651"/>
            </a:xfrm>
          </p:grpSpPr>
          <p:pic>
            <p:nvPicPr>
              <p:cNvPr id="28" name="図 27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45525" y="3525426"/>
                <a:ext cx="2537330" cy="516651"/>
              </a:xfrm>
              <a:prstGeom prst="rect">
                <a:avLst/>
              </a:prstGeom>
            </p:spPr>
          </p:pic>
          <p:sp>
            <p:nvSpPr>
              <p:cNvPr id="30" name="テキスト ボックス 29"/>
              <p:cNvSpPr txBox="1"/>
              <p:nvPr/>
            </p:nvSpPr>
            <p:spPr>
              <a:xfrm>
                <a:off x="1845391" y="3561377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の</a:t>
                </a:r>
                <a:r>
                  <a:rPr kumimoji="1" lang="ja-JP" altLang="en-US" sz="2400" dirty="0" smtClean="0"/>
                  <a:t>相対</a:t>
                </a:r>
                <a:r>
                  <a:rPr kumimoji="1" lang="ja-JP" altLang="en-US" sz="2400" dirty="0" smtClean="0"/>
                  <a:t>加速度</a:t>
                </a:r>
                <a:endParaRPr kumimoji="1" lang="ja-JP" altLang="en-US" sz="2400" dirty="0"/>
              </a:p>
            </p:txBody>
          </p:sp>
        </p:grpSp>
        <p:pic>
          <p:nvPicPr>
            <p:cNvPr id="43" name="図 42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2724" y="4164825"/>
              <a:ext cx="393700" cy="215900"/>
            </a:xfrm>
            <a:prstGeom prst="rect">
              <a:avLst/>
            </a:prstGeom>
          </p:spPr>
        </p:pic>
      </p:grpSp>
      <p:grpSp>
        <p:nvGrpSpPr>
          <p:cNvPr id="44" name="図形グループ 43"/>
          <p:cNvGrpSpPr/>
          <p:nvPr/>
        </p:nvGrpSpPr>
        <p:grpSpPr>
          <a:xfrm>
            <a:off x="245782" y="1067262"/>
            <a:ext cx="8678929" cy="529062"/>
            <a:chOff x="309919" y="1067262"/>
            <a:chExt cx="8678929" cy="529062"/>
          </a:xfrm>
        </p:grpSpPr>
        <p:grpSp>
          <p:nvGrpSpPr>
            <p:cNvPr id="26" name="図形グループ 25"/>
            <p:cNvGrpSpPr/>
            <p:nvPr/>
          </p:nvGrpSpPr>
          <p:grpSpPr>
            <a:xfrm>
              <a:off x="309919" y="1067262"/>
              <a:ext cx="6765711" cy="523220"/>
              <a:chOff x="842967" y="2134999"/>
              <a:chExt cx="6765711" cy="523220"/>
            </a:xfrm>
          </p:grpSpPr>
          <p:grpSp>
            <p:nvGrpSpPr>
              <p:cNvPr id="16" name="図形グループ 15"/>
              <p:cNvGrpSpPr/>
              <p:nvPr/>
            </p:nvGrpSpPr>
            <p:grpSpPr>
              <a:xfrm>
                <a:off x="842967" y="2134999"/>
                <a:ext cx="1858784" cy="523220"/>
                <a:chOff x="842967" y="2134999"/>
                <a:chExt cx="1858784" cy="523220"/>
              </a:xfrm>
            </p:grpSpPr>
            <p:sp>
              <p:nvSpPr>
                <p:cNvPr id="6" name="テキスト ボックス 5"/>
                <p:cNvSpPr txBox="1"/>
                <p:nvPr/>
              </p:nvSpPr>
              <p:spPr>
                <a:xfrm>
                  <a:off x="842967" y="2134999"/>
                  <a:ext cx="1261884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ja-JP" altLang="en-US" sz="2800" dirty="0" smtClean="0"/>
                    <a:t>中心星</a:t>
                  </a:r>
                  <a:endParaRPr kumimoji="1" lang="ja-JP" altLang="en-US" sz="2800" dirty="0"/>
                </a:p>
              </p:txBody>
            </p:sp>
            <p:pic>
              <p:nvPicPr>
                <p:cNvPr id="7" name="図 6" descr="latex-image-1.pdf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104851" y="2239447"/>
                  <a:ext cx="596900" cy="393700"/>
                </a:xfrm>
                <a:prstGeom prst="rect">
                  <a:avLst/>
                </a:prstGeom>
              </p:spPr>
            </p:pic>
          </p:grpSp>
          <p:grpSp>
            <p:nvGrpSpPr>
              <p:cNvPr id="19" name="図形グループ 18"/>
              <p:cNvGrpSpPr/>
              <p:nvPr/>
            </p:nvGrpSpPr>
            <p:grpSpPr>
              <a:xfrm>
                <a:off x="2700903" y="2134999"/>
                <a:ext cx="2422574" cy="523220"/>
                <a:chOff x="2700903" y="2134999"/>
                <a:chExt cx="2422574" cy="523220"/>
              </a:xfrm>
            </p:grpSpPr>
            <p:pic>
              <p:nvPicPr>
                <p:cNvPr id="8" name="図 7" descr="latex-image-1.pdf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29777" y="2300457"/>
                  <a:ext cx="393700" cy="215900"/>
                </a:xfrm>
                <a:prstGeom prst="rect">
                  <a:avLst/>
                </a:prstGeom>
              </p:spPr>
            </p:pic>
            <p:sp>
              <p:nvSpPr>
                <p:cNvPr id="12" name="テキスト ボックス 11"/>
                <p:cNvSpPr txBox="1"/>
                <p:nvPr/>
              </p:nvSpPr>
              <p:spPr>
                <a:xfrm>
                  <a:off x="2700903" y="2134999"/>
                  <a:ext cx="2069797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2800" dirty="0" smtClean="0">
                      <a:latin typeface="+mn-ea"/>
                    </a:rPr>
                    <a:t>,</a:t>
                  </a:r>
                  <a:r>
                    <a:rPr kumimoji="1" lang="ja-JP" altLang="en-US" sz="2800" dirty="0" smtClean="0"/>
                    <a:t>内側の天体</a:t>
                  </a:r>
                  <a:endParaRPr kumimoji="1" lang="ja-JP" altLang="en-US" sz="2800" dirty="0"/>
                </a:p>
              </p:txBody>
            </p:sp>
          </p:grpSp>
          <p:grpSp>
            <p:nvGrpSpPr>
              <p:cNvPr id="25" name="図形グループ 24"/>
              <p:cNvGrpSpPr/>
              <p:nvPr/>
            </p:nvGrpSpPr>
            <p:grpSpPr>
              <a:xfrm>
                <a:off x="5094273" y="2134999"/>
                <a:ext cx="2514405" cy="523220"/>
                <a:chOff x="5094273" y="2134999"/>
                <a:chExt cx="2514405" cy="523220"/>
              </a:xfrm>
            </p:grpSpPr>
            <p:pic>
              <p:nvPicPr>
                <p:cNvPr id="9" name="図 8" descr="latex-image-1.pdf"/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113378" y="2150751"/>
                  <a:ext cx="495300" cy="381000"/>
                </a:xfrm>
                <a:prstGeom prst="rect">
                  <a:avLst/>
                </a:prstGeom>
              </p:spPr>
            </p:pic>
            <p:sp>
              <p:nvSpPr>
                <p:cNvPr id="15" name="テキスト ボックス 14"/>
                <p:cNvSpPr txBox="1"/>
                <p:nvPr/>
              </p:nvSpPr>
              <p:spPr>
                <a:xfrm>
                  <a:off x="5094273" y="2134999"/>
                  <a:ext cx="2074707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2800" dirty="0" smtClean="0">
                      <a:latin typeface="+mn-ea"/>
                    </a:rPr>
                    <a:t>,</a:t>
                  </a:r>
                  <a:r>
                    <a:rPr kumimoji="1" lang="ja-JP" altLang="en-US" sz="2800" dirty="0" smtClean="0"/>
                    <a:t>外側の天体</a:t>
                  </a:r>
                  <a:endParaRPr kumimoji="1" lang="ja-JP" altLang="en-US" sz="2800" dirty="0"/>
                </a:p>
              </p:txBody>
            </p:sp>
          </p:grpSp>
        </p:grpSp>
        <p:sp>
          <p:nvSpPr>
            <p:cNvPr id="38" name="テキスト ボックス 37"/>
            <p:cNvSpPr txBox="1"/>
            <p:nvPr/>
          </p:nvSpPr>
          <p:spPr>
            <a:xfrm>
              <a:off x="6995995" y="1073104"/>
              <a:ext cx="19928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/>
                <a:t>の３体問題</a:t>
              </a:r>
              <a:endParaRPr kumimoji="1" lang="en-US" altLang="ja-JP" sz="2800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2504950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6</a:t>
            </a:fld>
            <a:endParaRPr 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２種類の重要な共鳴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91498" y="1110623"/>
            <a:ext cx="76867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kumimoji="1" lang="ja-JP" altLang="en-US" sz="2800" dirty="0" smtClean="0">
                <a:solidFill>
                  <a:srgbClr val="31859C"/>
                </a:solidFill>
              </a:rPr>
              <a:t>平均運動共鳴</a:t>
            </a:r>
            <a:r>
              <a:rPr kumimoji="1" lang="ja-JP" altLang="en-US" sz="2800" dirty="0" smtClean="0"/>
              <a:t>（</a:t>
            </a:r>
            <a:r>
              <a:rPr kumimoji="1" lang="en-US" altLang="ja-JP" sz="2800" dirty="0" smtClean="0">
                <a:latin typeface="+mn-ea"/>
              </a:rPr>
              <a:t>Mean Motion Resonance</a:t>
            </a:r>
            <a:r>
              <a:rPr kumimoji="1" lang="ja-JP" altLang="en-US" sz="2800" dirty="0" smtClean="0">
                <a:latin typeface="+mn-ea"/>
              </a:rPr>
              <a:t>）</a:t>
            </a:r>
            <a:endParaRPr kumimoji="1" lang="ja-JP" altLang="en-US" sz="2800" dirty="0">
              <a:latin typeface="+mn-ea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91498" y="3952202"/>
            <a:ext cx="59683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kumimoji="1" lang="ja-JP" altLang="en-US" sz="2800" dirty="0" smtClean="0">
                <a:solidFill>
                  <a:srgbClr val="31859C"/>
                </a:solidFill>
              </a:rPr>
              <a:t>永年共鳴</a:t>
            </a:r>
            <a:r>
              <a:rPr kumimoji="1" lang="ja-JP" altLang="en-US" sz="2800" dirty="0" smtClean="0"/>
              <a:t>（</a:t>
            </a:r>
            <a:r>
              <a:rPr kumimoji="1" lang="en-US" altLang="ja-JP" sz="2800" dirty="0" smtClean="0">
                <a:latin typeface="+mn-ea"/>
              </a:rPr>
              <a:t>Secular Resonance</a:t>
            </a:r>
            <a:r>
              <a:rPr kumimoji="1" lang="ja-JP" altLang="en-US" sz="2800" dirty="0" smtClean="0">
                <a:latin typeface="+mn-ea"/>
              </a:rPr>
              <a:t>）</a:t>
            </a:r>
            <a:endParaRPr kumimoji="1" lang="ja-JP" altLang="en-US" sz="2800" dirty="0">
              <a:latin typeface="+mn-ea"/>
            </a:endParaRPr>
          </a:p>
        </p:txBody>
      </p:sp>
      <p:pic>
        <p:nvPicPr>
          <p:cNvPr id="12" name="図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3105" y="2427783"/>
            <a:ext cx="1559640" cy="379649"/>
          </a:xfrm>
          <a:prstGeom prst="rect">
            <a:avLst/>
          </a:prstGeom>
        </p:spPr>
      </p:pic>
      <p:grpSp>
        <p:nvGrpSpPr>
          <p:cNvPr id="17" name="図形グループ 16"/>
          <p:cNvGrpSpPr/>
          <p:nvPr/>
        </p:nvGrpSpPr>
        <p:grpSpPr>
          <a:xfrm>
            <a:off x="811631" y="1734291"/>
            <a:ext cx="6327298" cy="469988"/>
            <a:chOff x="705764" y="1834512"/>
            <a:chExt cx="6327298" cy="469988"/>
          </a:xfrm>
        </p:grpSpPr>
        <p:grpSp>
          <p:nvGrpSpPr>
            <p:cNvPr id="15" name="図形グループ 14"/>
            <p:cNvGrpSpPr/>
            <p:nvPr/>
          </p:nvGrpSpPr>
          <p:grpSpPr>
            <a:xfrm>
              <a:off x="705764" y="1834512"/>
              <a:ext cx="1675426" cy="461665"/>
              <a:chOff x="1481585" y="1834512"/>
              <a:chExt cx="1675426" cy="461665"/>
            </a:xfrm>
          </p:grpSpPr>
          <p:sp>
            <p:nvSpPr>
              <p:cNvPr id="8" name="テキスト ボックス 7"/>
              <p:cNvSpPr txBox="1"/>
              <p:nvPr/>
            </p:nvSpPr>
            <p:spPr>
              <a:xfrm>
                <a:off x="1481585" y="1834512"/>
                <a:ext cx="141577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平均運動</a:t>
                </a:r>
                <a:r>
                  <a:rPr kumimoji="1" lang="en-US" altLang="ja-JP" sz="2400" dirty="0" smtClean="0"/>
                  <a:t> </a:t>
                </a:r>
                <a:endParaRPr kumimoji="1" lang="ja-JP" altLang="en-US" sz="2400" dirty="0"/>
              </a:p>
            </p:txBody>
          </p:sp>
          <p:pic>
            <p:nvPicPr>
              <p:cNvPr id="10" name="図 9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3011" y="1974058"/>
                <a:ext cx="254000" cy="215900"/>
              </a:xfrm>
              <a:prstGeom prst="rect">
                <a:avLst/>
              </a:prstGeom>
            </p:spPr>
          </p:pic>
        </p:grpSp>
        <p:grpSp>
          <p:nvGrpSpPr>
            <p:cNvPr id="16" name="図形グループ 15"/>
            <p:cNvGrpSpPr/>
            <p:nvPr/>
          </p:nvGrpSpPr>
          <p:grpSpPr>
            <a:xfrm>
              <a:off x="2231748" y="1842835"/>
              <a:ext cx="4801314" cy="461665"/>
              <a:chOff x="2545975" y="1832755"/>
              <a:chExt cx="4801314" cy="461665"/>
            </a:xfrm>
          </p:grpSpPr>
          <p:sp>
            <p:nvSpPr>
              <p:cNvPr id="11" name="テキスト ボックス 10"/>
              <p:cNvSpPr txBox="1"/>
              <p:nvPr/>
            </p:nvSpPr>
            <p:spPr>
              <a:xfrm>
                <a:off x="2545975" y="1832755"/>
                <a:ext cx="480131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（または軌道周期　　）が</a:t>
                </a:r>
                <a:r>
                  <a:rPr kumimoji="1" lang="ja-JP" altLang="en-US" sz="2400" b="1" dirty="0" smtClean="0">
                    <a:solidFill>
                      <a:srgbClr val="FF0000"/>
                    </a:solidFill>
                  </a:rPr>
                  <a:t>整数比</a:t>
                </a:r>
                <a:endParaRPr kumimoji="1" lang="en-US" altLang="ja-JP" sz="2400" b="1" dirty="0">
                  <a:solidFill>
                    <a:srgbClr val="FF0000"/>
                  </a:solidFill>
                </a:endParaRPr>
              </a:p>
            </p:txBody>
          </p:sp>
          <p:pic>
            <p:nvPicPr>
              <p:cNvPr id="13" name="図 12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17535" y="1929302"/>
                <a:ext cx="286243" cy="275234"/>
              </a:xfrm>
              <a:prstGeom prst="rect">
                <a:avLst/>
              </a:prstGeom>
            </p:spPr>
          </p:pic>
        </p:grpSp>
      </p:grpSp>
      <p:sp>
        <p:nvSpPr>
          <p:cNvPr id="20" name="テキスト ボックス 19"/>
          <p:cNvSpPr txBox="1"/>
          <p:nvPr/>
        </p:nvSpPr>
        <p:spPr>
          <a:xfrm>
            <a:off x="1571865" y="3033603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例）海王星が３周する間に</a:t>
            </a:r>
            <a:endParaRPr kumimoji="1" lang="en-US" altLang="ja-JP" sz="2400" dirty="0" smtClean="0"/>
          </a:p>
          <a:p>
            <a:r>
              <a:rPr kumimoji="1" lang="ja-JP" altLang="ja-JP" sz="2400" dirty="0"/>
              <a:t>　</a:t>
            </a:r>
            <a:r>
              <a:rPr kumimoji="1" lang="ja-JP" altLang="en-US" sz="2400" dirty="0" smtClean="0"/>
              <a:t>　冥王星は２周している</a:t>
            </a:r>
            <a:endParaRPr kumimoji="1" lang="en-US" altLang="ja-JP" sz="2400" dirty="0" smtClean="0"/>
          </a:p>
        </p:txBody>
      </p:sp>
      <p:pic>
        <p:nvPicPr>
          <p:cNvPr id="3" name="図 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804" y="3049750"/>
            <a:ext cx="2414833" cy="460456"/>
          </a:xfrm>
          <a:prstGeom prst="rect">
            <a:avLst/>
          </a:prstGeom>
        </p:spPr>
      </p:pic>
      <p:grpSp>
        <p:nvGrpSpPr>
          <p:cNvPr id="40" name="図形グループ 39"/>
          <p:cNvGrpSpPr/>
          <p:nvPr/>
        </p:nvGrpSpPr>
        <p:grpSpPr>
          <a:xfrm>
            <a:off x="1154898" y="2283442"/>
            <a:ext cx="3623502" cy="603153"/>
            <a:chOff x="965988" y="2248578"/>
            <a:chExt cx="3623502" cy="603153"/>
          </a:xfrm>
        </p:grpSpPr>
        <p:grpSp>
          <p:nvGrpSpPr>
            <p:cNvPr id="9" name="図形グループ 8"/>
            <p:cNvGrpSpPr/>
            <p:nvPr/>
          </p:nvGrpSpPr>
          <p:grpSpPr>
            <a:xfrm>
              <a:off x="965988" y="2294708"/>
              <a:ext cx="3623502" cy="461665"/>
              <a:chOff x="965988" y="3218602"/>
              <a:chExt cx="3623502" cy="461665"/>
            </a:xfrm>
          </p:grpSpPr>
          <p:sp>
            <p:nvSpPr>
              <p:cNvPr id="28" name="右矢印 27"/>
              <p:cNvSpPr/>
              <p:nvPr/>
            </p:nvSpPr>
            <p:spPr>
              <a:xfrm>
                <a:off x="965988" y="3331403"/>
                <a:ext cx="507336" cy="272153"/>
              </a:xfrm>
              <a:prstGeom prst="rightArrow">
                <a:avLst>
                  <a:gd name="adj1" fmla="val 16732"/>
                  <a:gd name="adj2" fmla="val 80881"/>
                </a:avLst>
              </a:prstGeom>
              <a:solidFill>
                <a:schemeClr val="bg1"/>
              </a:solidFill>
              <a:ln w="19050" cmpd="sng"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29" name="テキスト ボックス 28"/>
              <p:cNvSpPr txBox="1"/>
              <p:nvPr/>
            </p:nvSpPr>
            <p:spPr>
              <a:xfrm>
                <a:off x="1634835" y="3218602"/>
                <a:ext cx="2954655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離心率</a:t>
                </a:r>
                <a:r>
                  <a:rPr kumimoji="1" lang="ja-JP" altLang="en-US" sz="2400" dirty="0" smtClean="0"/>
                  <a:t>，傾斜</a:t>
                </a:r>
                <a:r>
                  <a:rPr kumimoji="1" lang="ja-JP" altLang="en-US" sz="2400" dirty="0" smtClean="0"/>
                  <a:t>角上昇</a:t>
                </a:r>
                <a:endParaRPr kumimoji="1" lang="ja-JP" altLang="en-US" sz="2400" dirty="0"/>
              </a:p>
            </p:txBody>
          </p:sp>
        </p:grpSp>
        <p:sp>
          <p:nvSpPr>
            <p:cNvPr id="36" name="角丸四角形 35"/>
            <p:cNvSpPr/>
            <p:nvPr/>
          </p:nvSpPr>
          <p:spPr>
            <a:xfrm>
              <a:off x="1612314" y="2248578"/>
              <a:ext cx="2943978" cy="603153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35658" y="4660463"/>
            <a:ext cx="8673750" cy="1416878"/>
            <a:chOff x="335658" y="4660463"/>
            <a:chExt cx="8673750" cy="1416878"/>
          </a:xfrm>
        </p:grpSpPr>
        <p:grpSp>
          <p:nvGrpSpPr>
            <p:cNvPr id="35" name="図形グループ 34"/>
            <p:cNvGrpSpPr/>
            <p:nvPr/>
          </p:nvGrpSpPr>
          <p:grpSpPr>
            <a:xfrm>
              <a:off x="335658" y="4660463"/>
              <a:ext cx="8670193" cy="1416878"/>
              <a:chOff x="220213" y="4723439"/>
              <a:chExt cx="8670193" cy="1416878"/>
            </a:xfrm>
          </p:grpSpPr>
          <p:sp>
            <p:nvSpPr>
              <p:cNvPr id="23" name="右矢印 22"/>
              <p:cNvSpPr/>
              <p:nvPr/>
            </p:nvSpPr>
            <p:spPr>
              <a:xfrm>
                <a:off x="6500725" y="5695378"/>
                <a:ext cx="507336" cy="272153"/>
              </a:xfrm>
              <a:prstGeom prst="rightArrow">
                <a:avLst>
                  <a:gd name="adj1" fmla="val 16732"/>
                  <a:gd name="adj2" fmla="val 80881"/>
                </a:avLst>
              </a:prstGeom>
              <a:solidFill>
                <a:schemeClr val="bg1"/>
              </a:solidFill>
              <a:ln w="19050" cmpd="sng"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8" name="テキスト ボックス 17"/>
              <p:cNvSpPr txBox="1"/>
              <p:nvPr/>
            </p:nvSpPr>
            <p:spPr>
              <a:xfrm>
                <a:off x="220213" y="5181285"/>
                <a:ext cx="233910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惑星</a:t>
                </a:r>
                <a:r>
                  <a:rPr kumimoji="1" lang="ja-JP" altLang="en-US" sz="2400" dirty="0" smtClean="0"/>
                  <a:t>と</a:t>
                </a:r>
                <a:r>
                  <a:rPr kumimoji="1" lang="ja-JP" altLang="en-US" sz="2400" dirty="0" smtClean="0"/>
                  <a:t>小天体の</a:t>
                </a:r>
                <a:endParaRPr kumimoji="1" lang="ja-JP" altLang="en-US" sz="28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" name="右矢印 20"/>
              <p:cNvSpPr/>
              <p:nvPr/>
            </p:nvSpPr>
            <p:spPr>
              <a:xfrm>
                <a:off x="6500725" y="4956267"/>
                <a:ext cx="507336" cy="272153"/>
              </a:xfrm>
              <a:prstGeom prst="rightArrow">
                <a:avLst>
                  <a:gd name="adj1" fmla="val 16732"/>
                  <a:gd name="adj2" fmla="val 80881"/>
                </a:avLst>
              </a:prstGeom>
              <a:solidFill>
                <a:schemeClr val="bg1"/>
              </a:solidFill>
              <a:ln w="19050" cmpd="sng"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4" name="テキスト ボックス 13"/>
              <p:cNvSpPr txBox="1"/>
              <p:nvPr/>
            </p:nvSpPr>
            <p:spPr>
              <a:xfrm>
                <a:off x="2664265" y="4818368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/>
                  <a:t>「</a:t>
                </a:r>
                <a:r>
                  <a:rPr kumimoji="1" lang="ja-JP" altLang="en-US" sz="2400" dirty="0">
                    <a:solidFill>
                      <a:srgbClr val="FF0000"/>
                    </a:solidFill>
                  </a:rPr>
                  <a:t>近日点</a:t>
                </a:r>
                <a:r>
                  <a:rPr kumimoji="1" lang="ja-JP" altLang="en-US" sz="2400" dirty="0" smtClean="0"/>
                  <a:t>」</a:t>
                </a:r>
                <a:endParaRPr kumimoji="1" lang="ja-JP" altLang="en-US" sz="2400" dirty="0"/>
              </a:p>
            </p:txBody>
          </p:sp>
          <p:sp>
            <p:nvSpPr>
              <p:cNvPr id="22" name="テキスト ボックス 21"/>
              <p:cNvSpPr txBox="1"/>
              <p:nvPr/>
            </p:nvSpPr>
            <p:spPr>
              <a:xfrm>
                <a:off x="2664265" y="5604127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/>
                  <a:t>「</a:t>
                </a:r>
                <a:r>
                  <a:rPr kumimoji="1" lang="ja-JP" altLang="en-US" sz="2400" dirty="0">
                    <a:solidFill>
                      <a:srgbClr val="FF0000"/>
                    </a:solidFill>
                  </a:rPr>
                  <a:t>昇交点</a:t>
                </a:r>
                <a:r>
                  <a:rPr kumimoji="1" lang="ja-JP" altLang="en-US" sz="2400" dirty="0" smtClean="0"/>
                  <a:t>」</a:t>
                </a:r>
                <a:endParaRPr kumimoji="1" lang="ja-JP" altLang="en-US" sz="2400" dirty="0"/>
              </a:p>
            </p:txBody>
          </p:sp>
          <p:sp>
            <p:nvSpPr>
              <p:cNvPr id="30" name="テキスト ボックス 29"/>
              <p:cNvSpPr txBox="1"/>
              <p:nvPr/>
            </p:nvSpPr>
            <p:spPr>
              <a:xfrm>
                <a:off x="4145630" y="5233713"/>
                <a:ext cx="24075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2400" b="1" dirty="0" smtClean="0">
                    <a:solidFill>
                      <a:srgbClr val="FF0000"/>
                    </a:solidFill>
                  </a:rPr>
                  <a:t>移動速度</a:t>
                </a:r>
                <a:r>
                  <a:rPr kumimoji="1" lang="ja-JP" altLang="en-US" sz="2400" dirty="0" smtClean="0"/>
                  <a:t>が一致</a:t>
                </a:r>
                <a:endParaRPr kumimoji="1" lang="ja-JP" altLang="en-US" sz="2400" dirty="0"/>
              </a:p>
            </p:txBody>
          </p:sp>
          <p:sp>
            <p:nvSpPr>
              <p:cNvPr id="31" name="左中かっこ 30"/>
              <p:cNvSpPr/>
              <p:nvPr/>
            </p:nvSpPr>
            <p:spPr>
              <a:xfrm>
                <a:off x="2571017" y="4723439"/>
                <a:ext cx="344419" cy="1416878"/>
              </a:xfrm>
              <a:prstGeom prst="leftBrace">
                <a:avLst>
                  <a:gd name="adj1" fmla="val 47950"/>
                  <a:gd name="adj2" fmla="val 50000"/>
                </a:avLst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33" name="テキスト ボックス 32"/>
              <p:cNvSpPr txBox="1"/>
              <p:nvPr/>
            </p:nvSpPr>
            <p:spPr>
              <a:xfrm>
                <a:off x="7166857" y="4853279"/>
                <a:ext cx="172354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</a:t>
                </a:r>
                <a:r>
                  <a:rPr kumimoji="1" lang="ja-JP" altLang="en-US" sz="2400" dirty="0" smtClean="0"/>
                  <a:t>心率上昇</a:t>
                </a:r>
                <a:endParaRPr kumimoji="1" lang="ja-JP" altLang="en-US" sz="2400" dirty="0"/>
              </a:p>
            </p:txBody>
          </p:sp>
          <p:sp>
            <p:nvSpPr>
              <p:cNvPr id="34" name="テキスト ボックス 33"/>
              <p:cNvSpPr txBox="1"/>
              <p:nvPr/>
            </p:nvSpPr>
            <p:spPr>
              <a:xfrm>
                <a:off x="7166857" y="5604127"/>
                <a:ext cx="172354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傾斜</a:t>
                </a:r>
                <a:r>
                  <a:rPr kumimoji="1" lang="ja-JP" altLang="en-US" sz="2400" dirty="0" smtClean="0"/>
                  <a:t>角上昇</a:t>
                </a:r>
                <a:endParaRPr kumimoji="1" lang="ja-JP" altLang="en-US" sz="2400" dirty="0"/>
              </a:p>
            </p:txBody>
          </p:sp>
        </p:grpSp>
        <p:sp>
          <p:nvSpPr>
            <p:cNvPr id="37" name="角丸四角形 36"/>
            <p:cNvSpPr/>
            <p:nvPr/>
          </p:nvSpPr>
          <p:spPr>
            <a:xfrm>
              <a:off x="7282302" y="4755393"/>
              <a:ext cx="1727106" cy="496576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38" name="角丸四角形 37"/>
            <p:cNvSpPr/>
            <p:nvPr/>
          </p:nvSpPr>
          <p:spPr>
            <a:xfrm>
              <a:off x="7282302" y="5541151"/>
              <a:ext cx="1727106" cy="496576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74778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平均運動共鳴の安定</a:t>
            </a:r>
            <a:r>
              <a:rPr kumimoji="1" lang="en-US" altLang="ja-JP" dirty="0" smtClean="0"/>
              <a:t>•</a:t>
            </a:r>
            <a:r>
              <a:rPr kumimoji="1" lang="ja-JP" altLang="en-US" dirty="0" smtClean="0"/>
              <a:t>不安定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7</a:t>
            </a:fld>
            <a:endParaRPr lang="en-US"/>
          </a:p>
        </p:txBody>
      </p:sp>
      <p:pic>
        <p:nvPicPr>
          <p:cNvPr id="8" name="図 7" descr="sec8_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08" y="1353702"/>
            <a:ext cx="8251005" cy="1611185"/>
          </a:xfrm>
          <a:prstGeom prst="rect">
            <a:avLst/>
          </a:prstGeom>
          <a:ln>
            <a:solidFill>
              <a:srgbClr val="31859C"/>
            </a:solidFill>
          </a:ln>
        </p:spPr>
      </p:pic>
      <p:pic>
        <p:nvPicPr>
          <p:cNvPr id="9" name="図 8" descr="sec8_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08" y="3850068"/>
            <a:ext cx="8262345" cy="1668642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0" name="テキスト ボックス 9"/>
          <p:cNvSpPr txBox="1"/>
          <p:nvPr/>
        </p:nvSpPr>
        <p:spPr>
          <a:xfrm>
            <a:off x="3345033" y="6204084"/>
            <a:ext cx="5798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+mn-ea"/>
              </a:rPr>
              <a:t>Murray &amp; Dermott 1999, Solar System Dynamics</a:t>
            </a:r>
            <a:endParaRPr kumimoji="1" lang="ja-JP" altLang="en-US" dirty="0">
              <a:latin typeface="+mn-ea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389160" y="892037"/>
            <a:ext cx="86651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例）</a:t>
            </a:r>
            <a:r>
              <a:rPr kumimoji="1" lang="en-US" altLang="ja-JP" sz="2400" dirty="0" smtClean="0">
                <a:latin typeface="+mn-ea"/>
              </a:rPr>
              <a:t>2:1</a:t>
            </a:r>
            <a:r>
              <a:rPr kumimoji="1" lang="ja-JP" altLang="en-US" sz="2400" dirty="0" smtClean="0">
                <a:latin typeface="+mn-ea"/>
              </a:rPr>
              <a:t>共鳴にある</a:t>
            </a:r>
            <a:r>
              <a:rPr kumimoji="1" lang="ja-JP" altLang="en-US" sz="2400" dirty="0" smtClean="0"/>
              <a:t>小天体が</a:t>
            </a:r>
            <a:r>
              <a:rPr kumimoji="1" lang="ja-JP" altLang="en-US" sz="2400" b="1" dirty="0" smtClean="0">
                <a:solidFill>
                  <a:srgbClr val="31859C"/>
                </a:solidFill>
              </a:rPr>
              <a:t>近日点</a:t>
            </a:r>
            <a:r>
              <a:rPr kumimoji="1" lang="ja-JP" altLang="en-US" sz="2400" dirty="0" smtClean="0"/>
              <a:t>にきたときに惑星に最接近</a:t>
            </a:r>
            <a:endParaRPr kumimoji="1" lang="ja-JP" altLang="en-US" sz="2400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389160" y="3388403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例）</a:t>
            </a:r>
            <a:r>
              <a:rPr kumimoji="1" lang="ja-JP" altLang="en-US" sz="2400" b="1" dirty="0" smtClean="0">
                <a:solidFill>
                  <a:srgbClr val="FF0000"/>
                </a:solidFill>
              </a:rPr>
              <a:t>遠日点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67943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15" name="コンテンツ プレースホルダー 14" descr="relative_error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085" r="-5085"/>
          <a:stretch>
            <a:fillRect/>
          </a:stretch>
        </p:blipFill>
        <p:spPr/>
      </p:pic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8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248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計算結果：重力相互作用</a:t>
            </a:r>
            <a:endParaRPr kumimoji="1" lang="ja-JP" altLang="en-US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9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pic>
        <p:nvPicPr>
          <p:cNvPr id="17" name="osculating_xy.gi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" y="1270048"/>
            <a:ext cx="4722869" cy="4722869"/>
          </a:xfrm>
          <a:prstGeom prst="rect">
            <a:avLst/>
          </a:prstGeom>
        </p:spPr>
      </p:pic>
      <p:pic>
        <p:nvPicPr>
          <p:cNvPr id="19" name="osculating_xz.gif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08011" y="1270048"/>
            <a:ext cx="4735989" cy="473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092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000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トワイライト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1310</TotalTime>
  <Words>398</Words>
  <Application>Microsoft Macintosh PowerPoint</Application>
  <PresentationFormat>画面に合わせる (4:3)</PresentationFormat>
  <Paragraphs>92</Paragraphs>
  <Slides>15</Slides>
  <Notes>0</Notes>
  <HiddenSlides>0</HiddenSlides>
  <MMClips>2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16" baseType="lpstr">
      <vt:lpstr>Office Theme</vt:lpstr>
      <vt:lpstr>巨大惑星の移動に伴う 小天体の力学的進化</vt:lpstr>
      <vt:lpstr>目次</vt:lpstr>
      <vt:lpstr>背景</vt:lpstr>
      <vt:lpstr>軌道を決定する変数：軌道要素</vt:lpstr>
      <vt:lpstr>多体問題の力学の扱い方：摂動</vt:lpstr>
      <vt:lpstr>２種類の重要な共鳴</vt:lpstr>
      <vt:lpstr>平均運動共鳴の安定•不安定</vt:lpstr>
      <vt:lpstr>PowerPoint プレゼンテーション</vt:lpstr>
      <vt:lpstr>計算結果：重力相互作用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巨大惑星の移動に伴う小天体の力学的進化</dc:title>
  <dc:subject/>
  <dc:creator>磯谷</dc:creator>
  <cp:keywords/>
  <dc:description/>
  <cp:lastModifiedBy>Isoya Kazuhide</cp:lastModifiedBy>
  <cp:revision>387</cp:revision>
  <dcterms:created xsi:type="dcterms:W3CDTF">2010-04-12T23:12:02Z</dcterms:created>
  <dcterms:modified xsi:type="dcterms:W3CDTF">2017-02-05T15:46:04Z</dcterms:modified>
  <cp:category/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